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3" r:id="rId3"/>
    <p:sldId id="284" r:id="rId4"/>
    <p:sldId id="271" r:id="rId5"/>
    <p:sldId id="257" r:id="rId6"/>
    <p:sldId id="276" r:id="rId7"/>
    <p:sldId id="277" r:id="rId8"/>
    <p:sldId id="269" r:id="rId9"/>
    <p:sldId id="270" r:id="rId10"/>
    <p:sldId id="262" r:id="rId11"/>
    <p:sldId id="263" r:id="rId12"/>
    <p:sldId id="264" r:id="rId13"/>
    <p:sldId id="265" r:id="rId14"/>
    <p:sldId id="285" r:id="rId15"/>
    <p:sldId id="278" r:id="rId16"/>
    <p:sldId id="283" r:id="rId17"/>
    <p:sldId id="279" r:id="rId18"/>
    <p:sldId id="282" r:id="rId19"/>
    <p:sldId id="281" r:id="rId20"/>
    <p:sldId id="280" r:id="rId21"/>
    <p:sldId id="286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3235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103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8286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499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7187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1498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7473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26608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2797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80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597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5770-3DD3-4C09-A116-B1ADAB08B031}" type="datetimeFigureOut">
              <a:rPr lang="bg-BG" smtClean="0"/>
              <a:t>20.6.2017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146C-56CD-4A1F-930E-6C277E8D2EE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919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malinova0337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447800"/>
            <a:ext cx="8229600" cy="3505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Преглед на развитието на Трансевропейската транспортна мрежа (TEN-T) и установяване на мястото на трансграничния регион в нея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д-р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</a:rPr>
              <a:t>Росица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</a:rPr>
              <a:t>Малинова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endParaRPr lang="bg-BG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410200"/>
            <a:ext cx="6400800" cy="914400"/>
          </a:xfrm>
        </p:spPr>
        <p:txBody>
          <a:bodyPr>
            <a:normAutofit/>
          </a:bodyPr>
          <a:lstStyle/>
          <a:p>
            <a:pPr algn="ctr"/>
            <a:r>
              <a:rPr lang="bg-BG" sz="2800" b="1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20 юни 2017 г., град Русе</a:t>
            </a:r>
          </a:p>
        </p:txBody>
      </p:sp>
    </p:spTree>
    <p:extLst>
      <p:ext uri="{BB962C8B-B14F-4D97-AF65-F5344CB8AC3E}">
        <p14:creationId xmlns:p14="http://schemas.microsoft.com/office/powerpoint/2010/main" val="4235204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153399" cy="990600"/>
          </a:xfrm>
        </p:spPr>
        <p:txBody>
          <a:bodyPr>
            <a:noAutofit/>
          </a:bodyPr>
          <a:lstStyle/>
          <a:p>
            <a:pPr algn="just"/>
            <a:r>
              <a:rPr lang="bg-BG" sz="2400" b="1" dirty="0"/>
              <a:t>Приоритет на мерките при разработването на широкообхватната мрежа: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915400" cy="457200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осигуряване на по-добър достъп</a:t>
            </a:r>
            <a:r>
              <a:rPr lang="bg-BG" dirty="0"/>
              <a:t> и </a:t>
            </a:r>
            <a:r>
              <a:rPr lang="bg-BG" b="1" dirty="0"/>
              <a:t>свързаност</a:t>
            </a:r>
            <a:r>
              <a:rPr lang="bg-BG" dirty="0"/>
              <a:t> на всички региони на Съюза;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осигуряване на оптимална интеграция </a:t>
            </a:r>
            <a:r>
              <a:rPr lang="bg-BG" dirty="0"/>
              <a:t>и </a:t>
            </a:r>
            <a:r>
              <a:rPr lang="bg-BG" b="1" dirty="0"/>
              <a:t>оперативна съвместимост </a:t>
            </a:r>
            <a:r>
              <a:rPr lang="bg-BG" dirty="0"/>
              <a:t>в рамките на видовете 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изграждане на липсващите връзки </a:t>
            </a:r>
            <a:r>
              <a:rPr lang="bg-BG" dirty="0"/>
              <a:t>и </a:t>
            </a:r>
            <a:r>
              <a:rPr lang="bg-BG" b="1" dirty="0"/>
              <a:t>отстраняване на „тесните места“, по-специално по трансграничните участъци</a:t>
            </a:r>
            <a:r>
              <a:rPr lang="bg-BG" dirty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насърчаване на ефективното и устойчиво използване на инфраструктурата </a:t>
            </a:r>
            <a:r>
              <a:rPr lang="bg-BG" dirty="0"/>
              <a:t>и, при необходимост, увеличаване на капацитета;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подобряване или поддържане на качеството на инфраструктурата </a:t>
            </a:r>
            <a:r>
              <a:rPr lang="bg-BG" dirty="0"/>
              <a:t>от гледна точка на нейната безопасност, сигурност, ефикасност, устойчивост и пр.</a:t>
            </a:r>
          </a:p>
          <a:p>
            <a:pPr marL="0" indent="0" algn="just">
              <a:buNone/>
            </a:pPr>
            <a:r>
              <a:rPr lang="bg-BG" dirty="0"/>
              <a:t>Изграждането на широкообхватната мрежа  се препоръчва да приключи до </a:t>
            </a:r>
            <a:r>
              <a:rPr lang="bg-BG" b="1" dirty="0"/>
              <a:t>31 декември 2050 г.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18344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r>
              <a:rPr lang="bg-BG" b="1" dirty="0"/>
              <a:t>Основната мрежа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8768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bg-BG" dirty="0"/>
              <a:t>Състои се от онези части от широкообхватната мрежа, които са от най-голямо стратегическо значение за постигането на целите на политиката за развитие на </a:t>
            </a:r>
            <a:r>
              <a:rPr lang="bg-BG" dirty="0" err="1"/>
              <a:t>Трансевропейската</a:t>
            </a:r>
            <a:r>
              <a:rPr lang="bg-BG" dirty="0"/>
              <a:t> транспортна мрежа и отразява нарастващите транспортно търсене и необходимост от мултимодален транспорт;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bg-BG" dirty="0"/>
              <a:t>Допринася за справяне с нарастващата мобилност и за осигуряване на висок стандарт на безопасност, както и за развитието на </a:t>
            </a:r>
            <a:r>
              <a:rPr lang="bg-BG" dirty="0" err="1"/>
              <a:t>нисковъглеродна</a:t>
            </a:r>
            <a:r>
              <a:rPr lang="bg-BG" dirty="0"/>
              <a:t> транспортна система;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bg-BG" dirty="0"/>
              <a:t>Изграждането й се препоръчва да приключи до края на 2030 г.</a:t>
            </a:r>
          </a:p>
        </p:txBody>
      </p:sp>
    </p:spTree>
    <p:extLst>
      <p:ext uri="{BB962C8B-B14F-4D97-AF65-F5344CB8AC3E}">
        <p14:creationId xmlns:p14="http://schemas.microsoft.com/office/powerpoint/2010/main" val="2081553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610600" cy="1219200"/>
          </a:xfrm>
        </p:spPr>
        <p:txBody>
          <a:bodyPr>
            <a:normAutofit/>
          </a:bodyPr>
          <a:lstStyle/>
          <a:p>
            <a:pPr algn="just"/>
            <a:r>
              <a:rPr lang="bg-BG" sz="3200" b="1" dirty="0"/>
              <a:t>Инфраструктурата на основната мрежа трябва да отговаря на следните изисквания: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209800"/>
            <a:ext cx="8915400" cy="40386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За железопътната инфраструктура</a:t>
            </a:r>
            <a:r>
              <a:rPr lang="bg-BG" dirty="0"/>
              <a:t>: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b="1" dirty="0"/>
              <a:t>пълна електрификация </a:t>
            </a:r>
            <a:r>
              <a:rPr lang="bg-BG" dirty="0"/>
              <a:t>на железопътните линии и доколкото е необходимо за експлоатацията на електрическите влакове - на страничните коловози;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за товарни линии от основната мрежа: най-малко </a:t>
            </a:r>
            <a:r>
              <a:rPr lang="bg-BG" b="1" dirty="0"/>
              <a:t>22,5 т </a:t>
            </a:r>
            <a:r>
              <a:rPr lang="bg-BG" dirty="0"/>
              <a:t>натоварване на </a:t>
            </a:r>
            <a:r>
              <a:rPr lang="bg-BG" dirty="0" err="1"/>
              <a:t>колоос</a:t>
            </a:r>
            <a:r>
              <a:rPr lang="bg-BG" dirty="0"/>
              <a:t>, </a:t>
            </a:r>
            <a:r>
              <a:rPr lang="bg-BG" b="1" dirty="0"/>
              <a:t>100 км/ч </a:t>
            </a:r>
            <a:r>
              <a:rPr lang="bg-BG" dirty="0"/>
              <a:t>скорост по линията и възможност по нея да се движат влакове с </a:t>
            </a:r>
            <a:r>
              <a:rPr lang="bg-BG" b="1" dirty="0"/>
              <a:t>дължина 740 м</a:t>
            </a:r>
            <a:r>
              <a:rPr lang="bg-BG" dirty="0"/>
              <a:t>;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b="1" dirty="0"/>
              <a:t>пълно внедряване на ERTMS</a:t>
            </a:r>
            <a:r>
              <a:rPr lang="bg-BG" dirty="0"/>
              <a:t>;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номинално междурелсие за нови железопътни линии: </a:t>
            </a:r>
            <a:r>
              <a:rPr lang="bg-BG" b="1" dirty="0"/>
              <a:t>1435 мм </a:t>
            </a:r>
            <a:r>
              <a:rPr lang="bg-BG" dirty="0"/>
              <a:t>освен в случаите, когато новата линия представлява продължение на мрежа с различно междурелсие.</a:t>
            </a:r>
          </a:p>
          <a:p>
            <a:pPr marL="514350" indent="-514350">
              <a:buFont typeface="+mj-lt"/>
              <a:buAutoNum type="arabicPeriod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5045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43" y="990600"/>
            <a:ext cx="8846457" cy="5334000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За речната и морската инфраструктурата</a:t>
            </a:r>
            <a:r>
              <a:rPr lang="bg-BG" dirty="0"/>
              <a:t>: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наличие на алтернативни чисти горива.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За пътната инфраструктура</a:t>
            </a:r>
            <a:r>
              <a:rPr lang="bg-BG" dirty="0"/>
              <a:t>: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създаване на зони за почивка по автомагистралите приблизително на всеки 100 км с цел да се осигурят подходящи пространства за паркиране със съответното ниво на безопасност и сигурност;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наличие на алтернативни чисти горива.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dirty="0"/>
              <a:t>За инфраструктура за въздушен транспорт</a:t>
            </a:r>
            <a:r>
              <a:rPr lang="bg-BG" dirty="0"/>
              <a:t>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dirty="0"/>
              <a:t>капацитет за осигуряване на наличие на алтернативни чисти горива.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90186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bg-BG" dirty="0"/>
              <a:t>ТРАНСГРАНИЧЕН РЕГИОН</a:t>
            </a:r>
          </a:p>
        </p:txBody>
      </p:sp>
      <p:pic>
        <p:nvPicPr>
          <p:cNvPr id="4098" name="Picture 2" descr="C:\Users\Rosi\Desktop\annex-3-map-of-the-ro-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2202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862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bg-BG" dirty="0"/>
              <a:t>ВРЪЗКА С ТРАНСГРАНИЧНИЯ РЕГИОН</a:t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4958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3100" b="1" dirty="0"/>
              <a:t>Пристанища по Дунав от </a:t>
            </a:r>
            <a:r>
              <a:rPr lang="ru-RU" sz="3100" b="1" dirty="0" err="1"/>
              <a:t>основната</a:t>
            </a:r>
            <a:r>
              <a:rPr lang="ru-RU" sz="3100" b="1" dirty="0"/>
              <a:t> мрежа: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400" dirty="0"/>
              <a:t>Пристанище </a:t>
            </a:r>
            <a:r>
              <a:rPr lang="ru-RU" sz="2400" dirty="0" err="1"/>
              <a:t>Видин</a:t>
            </a:r>
            <a:r>
              <a:rPr lang="ru-RU" sz="2400" dirty="0"/>
              <a:t> – </a:t>
            </a:r>
            <a:r>
              <a:rPr lang="ru-RU" sz="2400" dirty="0" err="1"/>
              <a:t>основна</a:t>
            </a:r>
            <a:r>
              <a:rPr lang="ru-RU" sz="2400" dirty="0"/>
              <a:t>, Рейн – Дунав;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Пристанище </a:t>
            </a:r>
            <a:r>
              <a:rPr lang="ru-RU" sz="2600" dirty="0" err="1"/>
              <a:t>Русе</a:t>
            </a:r>
            <a:r>
              <a:rPr lang="ru-RU" sz="2600" dirty="0"/>
              <a:t> – </a:t>
            </a:r>
            <a:r>
              <a:rPr lang="ru-RU" sz="2600" dirty="0" err="1"/>
              <a:t>основна</a:t>
            </a:r>
            <a:r>
              <a:rPr lang="ru-RU" sz="2600" dirty="0"/>
              <a:t>, Рейн – Дунав;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3000" b="1" dirty="0"/>
              <a:t>Пристанища по Дунав от широкообхватната мрежа: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Пристанище Лом – широкообхватната;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Пристанище </a:t>
            </a:r>
            <a:r>
              <a:rPr lang="ru-RU" sz="2600" dirty="0" err="1"/>
              <a:t>Оряхово</a:t>
            </a:r>
            <a:r>
              <a:rPr lang="ru-RU" sz="2600" dirty="0"/>
              <a:t> – широкообхватната;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Пристанище </a:t>
            </a:r>
            <a:r>
              <a:rPr lang="ru-RU" sz="2600" dirty="0" err="1"/>
              <a:t>Свищов</a:t>
            </a:r>
            <a:r>
              <a:rPr lang="ru-RU" sz="2600" dirty="0"/>
              <a:t> – широкообхватната;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Пристанище </a:t>
            </a:r>
            <a:r>
              <a:rPr lang="ru-RU" sz="2600" dirty="0" err="1"/>
              <a:t>Силистра</a:t>
            </a:r>
            <a:r>
              <a:rPr lang="ru-RU" sz="2600" dirty="0"/>
              <a:t> – широкообхватната;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600" b="1" dirty="0"/>
              <a:t>ИМТ от </a:t>
            </a:r>
            <a:r>
              <a:rPr lang="ru-RU" sz="2600" b="1" dirty="0" err="1"/>
              <a:t>основната</a:t>
            </a:r>
            <a:r>
              <a:rPr lang="ru-RU" sz="2600" b="1" dirty="0"/>
              <a:t> мрежа :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ИМТ Горна </a:t>
            </a:r>
            <a:r>
              <a:rPr lang="ru-RU" sz="2600" dirty="0" err="1"/>
              <a:t>Оряховица</a:t>
            </a:r>
            <a:r>
              <a:rPr lang="ru-RU" sz="2600" dirty="0"/>
              <a:t> – </a:t>
            </a:r>
            <a:r>
              <a:rPr lang="ru-RU" sz="2600" dirty="0" err="1"/>
              <a:t>основна</a:t>
            </a:r>
            <a:r>
              <a:rPr lang="ru-RU" sz="2600" dirty="0"/>
              <a:t>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ИМТ </a:t>
            </a:r>
            <a:r>
              <a:rPr lang="ru-RU" sz="2600" dirty="0" err="1"/>
              <a:t>Русе</a:t>
            </a:r>
            <a:r>
              <a:rPr lang="ru-RU" sz="2600" dirty="0"/>
              <a:t> – </a:t>
            </a:r>
            <a:r>
              <a:rPr lang="ru-RU" sz="2600" dirty="0" err="1"/>
              <a:t>основна</a:t>
            </a:r>
            <a:r>
              <a:rPr lang="ru-RU" sz="2600" dirty="0"/>
              <a:t>, Рейн – Дунав;</a:t>
            </a:r>
          </a:p>
          <a:p>
            <a:pPr lvl="1" indent="-342900" algn="just">
              <a:buFont typeface="Wingdings" panose="05000000000000000000" pitchFamily="2" charset="2"/>
              <a:buChar char="ü"/>
            </a:pPr>
            <a:r>
              <a:rPr lang="ru-RU" sz="2600" dirty="0"/>
              <a:t>ИМТ </a:t>
            </a:r>
            <a:r>
              <a:rPr lang="ru-RU" sz="2600" dirty="0" err="1"/>
              <a:t>Видин</a:t>
            </a:r>
            <a:r>
              <a:rPr lang="ru-RU" sz="2600" dirty="0"/>
              <a:t> – </a:t>
            </a:r>
            <a:r>
              <a:rPr lang="ru-RU" sz="2600" dirty="0" err="1"/>
              <a:t>пресечна</a:t>
            </a:r>
            <a:r>
              <a:rPr lang="ru-RU" sz="2600" dirty="0"/>
              <a:t> точка на </a:t>
            </a:r>
            <a:r>
              <a:rPr lang="ru-RU" sz="2600" dirty="0" err="1"/>
              <a:t>двата</a:t>
            </a:r>
            <a:r>
              <a:rPr lang="ru-RU" sz="2600" dirty="0"/>
              <a:t> основни коридора, но </a:t>
            </a:r>
            <a:r>
              <a:rPr lang="ru-RU" sz="2600" dirty="0" err="1"/>
              <a:t>към</a:t>
            </a:r>
            <a:r>
              <a:rPr lang="ru-RU" sz="2600" dirty="0"/>
              <a:t> момента не е включен в </a:t>
            </a:r>
            <a:r>
              <a:rPr lang="ru-RU" sz="2600" dirty="0" err="1"/>
              <a:t>основната</a:t>
            </a:r>
            <a:r>
              <a:rPr lang="ru-RU" sz="2600" dirty="0"/>
              <a:t> ТЕМ-Т мрежа.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68566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82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bg-BG" dirty="0"/>
              <a:t>Терминална мрежа на България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144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121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8915400" cy="510540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bg-BG" dirty="0"/>
              <a:t>Железопътна мрежа:</a:t>
            </a:r>
          </a:p>
          <a:p>
            <a:pPr algn="just">
              <a:buFont typeface="+mj-lt"/>
              <a:buAutoNum type="alphaLcPeriod"/>
            </a:pPr>
            <a:r>
              <a:rPr lang="bg-BG" dirty="0"/>
              <a:t>Основна мрежа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Видин – София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София – Горна Оряховица</a:t>
            </a:r>
          </a:p>
          <a:p>
            <a:pPr marL="685800" lvl="1" algn="just">
              <a:buFont typeface="Wingdings" panose="05000000000000000000" pitchFamily="2" charset="2"/>
              <a:buChar char="ü"/>
            </a:pPr>
            <a:r>
              <a:rPr lang="bg-BG" dirty="0"/>
              <a:t>Русе – Горна Оряховица</a:t>
            </a:r>
          </a:p>
          <a:p>
            <a:pPr algn="just">
              <a:buFont typeface="+mj-lt"/>
              <a:buAutoNum type="alphaLcPeriod"/>
            </a:pPr>
            <a:r>
              <a:rPr lang="bg-BG" dirty="0" err="1"/>
              <a:t>Широкообхватната</a:t>
            </a:r>
            <a:r>
              <a:rPr lang="bg-BG" dirty="0"/>
              <a:t> – към Варна, Шумен; не влиза в трансграничния регион</a:t>
            </a:r>
          </a:p>
        </p:txBody>
      </p:sp>
    </p:spTree>
    <p:extLst>
      <p:ext uri="{BB962C8B-B14F-4D97-AF65-F5344CB8AC3E}">
        <p14:creationId xmlns:p14="http://schemas.microsoft.com/office/powerpoint/2010/main" val="540982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3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399"/>
            <a:ext cx="8839200" cy="41148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bg-BG" dirty="0"/>
              <a:t>Автомобилна мрежа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bg-BG" dirty="0"/>
              <a:t>Основна мрежа:</a:t>
            </a:r>
          </a:p>
          <a:p>
            <a:pPr lvl="2" indent="-342900">
              <a:buFont typeface="Wingdings" panose="05000000000000000000" pitchFamily="2" charset="2"/>
              <a:buChar char="ü"/>
            </a:pPr>
            <a:r>
              <a:rPr lang="bg-BG" dirty="0"/>
              <a:t>Видин – София;</a:t>
            </a:r>
          </a:p>
          <a:p>
            <a:pPr lvl="2" indent="-342900">
              <a:buFont typeface="Wingdings" panose="05000000000000000000" pitchFamily="2" charset="2"/>
              <a:buChar char="ü"/>
            </a:pPr>
            <a:r>
              <a:rPr lang="bg-BG" dirty="0"/>
              <a:t>Русе – Велико Търново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bg-BG" dirty="0" err="1"/>
              <a:t>Широкообхватна</a:t>
            </a:r>
            <a:r>
              <a:rPr lang="bg-BG" dirty="0"/>
              <a:t> мрежа:</a:t>
            </a:r>
          </a:p>
          <a:p>
            <a:pPr lvl="2" indent="-342900">
              <a:buFont typeface="Wingdings" panose="05000000000000000000" pitchFamily="2" charset="2"/>
              <a:buChar char="ü"/>
            </a:pPr>
            <a:r>
              <a:rPr lang="bg-BG" dirty="0"/>
              <a:t>Ботевград – Плевен – Бяла;</a:t>
            </a:r>
          </a:p>
          <a:p>
            <a:pPr lvl="2" indent="-342900">
              <a:buFont typeface="Wingdings" panose="05000000000000000000" pitchFamily="2" charset="2"/>
              <a:buChar char="ü"/>
            </a:pPr>
            <a:r>
              <a:rPr lang="bg-BG" dirty="0"/>
              <a:t>(Варна) – Балчик – Дуранкулак.</a:t>
            </a:r>
          </a:p>
          <a:p>
            <a:pPr marL="0" indent="0">
              <a:buNone/>
            </a:pP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7100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067799" cy="3886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g-BG" dirty="0"/>
              <a:t>Двата основни стратегически документа, определящи развитието на транспорта в Европа са: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dirty="0"/>
              <a:t>Бяла книга по транспорта;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dirty="0"/>
              <a:t>Стратегия „Европа 2020“.</a:t>
            </a:r>
          </a:p>
          <a:p>
            <a:pPr marL="0" indent="0" algn="just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4416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228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  <p:pic>
        <p:nvPicPr>
          <p:cNvPr id="5122" name="Picture 2" descr="C:\Users\Rosi\Desktop\UntitledШО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133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 marL="0" indent="0">
              <a:buNone/>
            </a:pPr>
            <a:endParaRPr lang="bg-BG" dirty="0"/>
          </a:p>
          <a:p>
            <a:pPr marL="0" indent="0" algn="ctr">
              <a:buNone/>
            </a:pPr>
            <a:r>
              <a:rPr lang="bg-BG" dirty="0"/>
              <a:t> </a:t>
            </a:r>
          </a:p>
          <a:p>
            <a:pPr marL="0" indent="0" algn="ctr">
              <a:buNone/>
            </a:pPr>
            <a:r>
              <a:rPr lang="bg-BG" dirty="0"/>
              <a:t>БЛАГОДАРЯ ВИ ЗА ВНИМАНИЕТО!</a:t>
            </a:r>
          </a:p>
          <a:p>
            <a:pPr marL="0" indent="0" algn="ctr">
              <a:buNone/>
            </a:pPr>
            <a:endParaRPr lang="bg-BG" dirty="0"/>
          </a:p>
          <a:p>
            <a:pPr marL="0" indent="0" algn="ctr">
              <a:buNone/>
            </a:pPr>
            <a:r>
              <a:rPr lang="bg-BG" dirty="0"/>
              <a:t>д-р Росица Богомилова Малинова</a:t>
            </a:r>
          </a:p>
          <a:p>
            <a:pPr marL="0" indent="0" algn="ctr">
              <a:buNone/>
            </a:pPr>
            <a:r>
              <a:rPr lang="bg-BG" dirty="0"/>
              <a:t>Имейл: </a:t>
            </a:r>
            <a:r>
              <a:rPr lang="en-US" dirty="0">
                <a:hlinkClick r:id="rId2"/>
              </a:rPr>
              <a:t>malinova0337@gmail.com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GSM:</a:t>
            </a:r>
            <a:r>
              <a:rPr lang="bg-BG" dirty="0"/>
              <a:t> 0896014204</a:t>
            </a:r>
          </a:p>
        </p:txBody>
      </p:sp>
    </p:spTree>
    <p:extLst>
      <p:ext uri="{BB962C8B-B14F-4D97-AF65-F5344CB8AC3E}">
        <p14:creationId xmlns:p14="http://schemas.microsoft.com/office/powerpoint/2010/main" val="1788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991600" cy="5410200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200" b="1" dirty="0" err="1">
                <a:solidFill>
                  <a:prstClr val="black"/>
                </a:solidFill>
              </a:rPr>
              <a:t>Основната</a:t>
            </a:r>
            <a:r>
              <a:rPr lang="ru-RU" sz="2200" b="1" dirty="0">
                <a:solidFill>
                  <a:prstClr val="black"/>
                </a:solidFill>
              </a:rPr>
              <a:t> цел на „</a:t>
            </a:r>
            <a:r>
              <a:rPr lang="ru-RU" sz="2200" b="1" dirty="0" err="1">
                <a:solidFill>
                  <a:prstClr val="black"/>
                </a:solidFill>
              </a:rPr>
              <a:t>Бялата</a:t>
            </a:r>
            <a:r>
              <a:rPr lang="ru-RU" sz="2200" b="1" dirty="0">
                <a:solidFill>
                  <a:prstClr val="black"/>
                </a:solidFill>
              </a:rPr>
              <a:t> книга“ е</a:t>
            </a:r>
            <a:r>
              <a:rPr lang="ru-RU" sz="2200" dirty="0">
                <a:solidFill>
                  <a:prstClr val="black"/>
                </a:solidFill>
              </a:rPr>
              <a:t>: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solidFill>
                  <a:prstClr val="black"/>
                </a:solidFill>
              </a:rPr>
              <a:t>намаляване</a:t>
            </a:r>
            <a:r>
              <a:rPr lang="ru-RU" sz="2200" b="1" dirty="0">
                <a:solidFill>
                  <a:prstClr val="black"/>
                </a:solidFill>
              </a:rPr>
              <a:t> на дела на </a:t>
            </a:r>
            <a:r>
              <a:rPr lang="ru-RU" sz="2200" b="1" dirty="0" err="1">
                <a:solidFill>
                  <a:prstClr val="black"/>
                </a:solidFill>
              </a:rPr>
              <a:t>замърсяващите</a:t>
            </a:r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 err="1">
                <a:solidFill>
                  <a:prstClr val="black"/>
                </a:solidFill>
              </a:rPr>
              <a:t>видове</a:t>
            </a:r>
            <a:r>
              <a:rPr lang="ru-RU" sz="2200" b="1" dirty="0">
                <a:solidFill>
                  <a:prstClr val="black"/>
                </a:solidFill>
              </a:rPr>
              <a:t> транспорт </a:t>
            </a:r>
            <a:r>
              <a:rPr lang="ru-RU" sz="2200" dirty="0">
                <a:solidFill>
                  <a:prstClr val="black"/>
                </a:solidFill>
              </a:rPr>
              <a:t>в </a:t>
            </a:r>
            <a:r>
              <a:rPr lang="ru-RU" sz="2200" dirty="0" err="1">
                <a:solidFill>
                  <a:prstClr val="black"/>
                </a:solidFill>
              </a:rPr>
              <a:t>общия</a:t>
            </a:r>
            <a:r>
              <a:rPr lang="ru-RU" sz="2200" dirty="0">
                <a:solidFill>
                  <a:prstClr val="black"/>
                </a:solidFill>
              </a:rPr>
              <a:t> </a:t>
            </a:r>
            <a:r>
              <a:rPr lang="ru-RU" sz="2200" dirty="0" err="1">
                <a:solidFill>
                  <a:prstClr val="black"/>
                </a:solidFill>
              </a:rPr>
              <a:t>обем</a:t>
            </a:r>
            <a:r>
              <a:rPr lang="ru-RU" sz="2200" dirty="0">
                <a:solidFill>
                  <a:prstClr val="black"/>
                </a:solidFill>
              </a:rPr>
              <a:t> на </a:t>
            </a:r>
            <a:r>
              <a:rPr lang="ru-RU" sz="2200" dirty="0" err="1">
                <a:solidFill>
                  <a:prstClr val="black"/>
                </a:solidFill>
              </a:rPr>
              <a:t>превозите</a:t>
            </a:r>
            <a:r>
              <a:rPr lang="ru-RU" sz="2200" dirty="0">
                <a:solidFill>
                  <a:prstClr val="black"/>
                </a:solidFill>
              </a:rPr>
              <a:t> до </a:t>
            </a:r>
            <a:r>
              <a:rPr lang="ru-RU" sz="2200" dirty="0" err="1">
                <a:solidFill>
                  <a:prstClr val="black"/>
                </a:solidFill>
              </a:rPr>
              <a:t>равнището</a:t>
            </a:r>
            <a:r>
              <a:rPr lang="ru-RU" sz="2200" dirty="0">
                <a:solidFill>
                  <a:prstClr val="black"/>
                </a:solidFill>
              </a:rPr>
              <a:t> от 1998 г.;</a:t>
            </a:r>
          </a:p>
          <a:p>
            <a:pPr marL="0" lvl="0" indent="0" algn="just">
              <a:buNone/>
            </a:pPr>
            <a:r>
              <a:rPr lang="ru-RU" sz="2200" dirty="0">
                <a:solidFill>
                  <a:prstClr val="black"/>
                </a:solidFill>
              </a:rPr>
              <a:t>За </a:t>
            </a:r>
            <a:r>
              <a:rPr lang="ru-RU" sz="2200" dirty="0" err="1">
                <a:solidFill>
                  <a:prstClr val="black"/>
                </a:solidFill>
              </a:rPr>
              <a:t>постигането</a:t>
            </a:r>
            <a:r>
              <a:rPr lang="ru-RU" sz="2200" dirty="0">
                <a:solidFill>
                  <a:prstClr val="black"/>
                </a:solidFill>
              </a:rPr>
              <a:t> на </a:t>
            </a:r>
            <a:r>
              <a:rPr lang="ru-RU" sz="2200" dirty="0" err="1">
                <a:solidFill>
                  <a:prstClr val="black"/>
                </a:solidFill>
              </a:rPr>
              <a:t>тази</a:t>
            </a:r>
            <a:r>
              <a:rPr lang="ru-RU" sz="2200" dirty="0">
                <a:solidFill>
                  <a:prstClr val="black"/>
                </a:solidFill>
              </a:rPr>
              <a:t> цел са </a:t>
            </a:r>
            <a:r>
              <a:rPr lang="ru-RU" sz="2200" dirty="0" err="1">
                <a:solidFill>
                  <a:prstClr val="black"/>
                </a:solidFill>
              </a:rPr>
              <a:t>предложени</a:t>
            </a:r>
            <a:r>
              <a:rPr lang="ru-RU" sz="2200" dirty="0">
                <a:solidFill>
                  <a:prstClr val="black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пакет от 60 мерки</a:t>
            </a:r>
            <a:r>
              <a:rPr lang="ru-RU" sz="2200" dirty="0">
                <a:solidFill>
                  <a:prstClr val="black"/>
                </a:solidFill>
              </a:rPr>
              <a:t>, които целят </a:t>
            </a:r>
            <a:r>
              <a:rPr lang="ru-RU" sz="2200" dirty="0" err="1">
                <a:solidFill>
                  <a:prstClr val="black"/>
                </a:solidFill>
              </a:rPr>
              <a:t>по-интензивно</a:t>
            </a:r>
            <a:r>
              <a:rPr lang="ru-RU" sz="2200" dirty="0">
                <a:solidFill>
                  <a:prstClr val="black"/>
                </a:solidFill>
              </a:rPr>
              <a:t> </a:t>
            </a:r>
            <a:r>
              <a:rPr lang="ru-RU" sz="2200" dirty="0" err="1">
                <a:solidFill>
                  <a:prstClr val="black"/>
                </a:solidFill>
              </a:rPr>
              <a:t>използване</a:t>
            </a:r>
            <a:r>
              <a:rPr lang="ru-RU" sz="2200" dirty="0">
                <a:solidFill>
                  <a:prstClr val="black"/>
                </a:solidFill>
              </a:rPr>
              <a:t> на железопътния и </a:t>
            </a:r>
            <a:r>
              <a:rPr lang="ru-RU" sz="2200" dirty="0" err="1">
                <a:solidFill>
                  <a:prstClr val="black"/>
                </a:solidFill>
              </a:rPr>
              <a:t>речния</a:t>
            </a:r>
            <a:r>
              <a:rPr lang="ru-RU" sz="2200" dirty="0">
                <a:solidFill>
                  <a:prstClr val="black"/>
                </a:solidFill>
              </a:rPr>
              <a:t> транспорт, развитие на </a:t>
            </a:r>
            <a:r>
              <a:rPr lang="ru-RU" sz="2200" dirty="0" err="1">
                <a:solidFill>
                  <a:prstClr val="black"/>
                </a:solidFill>
              </a:rPr>
              <a:t>морски</a:t>
            </a:r>
            <a:r>
              <a:rPr lang="ru-RU" sz="2200" dirty="0">
                <a:solidFill>
                  <a:prstClr val="black"/>
                </a:solidFill>
              </a:rPr>
              <a:t> магистрали и интермодални </a:t>
            </a:r>
            <a:r>
              <a:rPr lang="ru-RU" sz="2200" dirty="0" err="1">
                <a:solidFill>
                  <a:prstClr val="black"/>
                </a:solidFill>
              </a:rPr>
              <a:t>морски</a:t>
            </a:r>
            <a:r>
              <a:rPr lang="ru-RU" sz="2200" dirty="0">
                <a:solidFill>
                  <a:prstClr val="black"/>
                </a:solidFill>
              </a:rPr>
              <a:t> превози, както и </a:t>
            </a:r>
            <a:r>
              <a:rPr lang="ru-RU" sz="2200" dirty="0" err="1">
                <a:solidFill>
                  <a:prstClr val="black"/>
                </a:solidFill>
              </a:rPr>
              <a:t>свързването</a:t>
            </a:r>
            <a:r>
              <a:rPr lang="ru-RU" sz="2200" dirty="0">
                <a:solidFill>
                  <a:prstClr val="black"/>
                </a:solidFill>
              </a:rPr>
              <a:t> на </a:t>
            </a:r>
            <a:r>
              <a:rPr lang="ru-RU" sz="2200" dirty="0" err="1">
                <a:solidFill>
                  <a:prstClr val="black"/>
                </a:solidFill>
              </a:rPr>
              <a:t>инфраструктурите</a:t>
            </a:r>
            <a:r>
              <a:rPr lang="ru-RU" sz="2200" dirty="0">
                <a:solidFill>
                  <a:prstClr val="black"/>
                </a:solidFill>
              </a:rPr>
              <a:t> на </a:t>
            </a:r>
            <a:r>
              <a:rPr lang="ru-RU" sz="2200" dirty="0" err="1">
                <a:solidFill>
                  <a:prstClr val="black"/>
                </a:solidFill>
              </a:rPr>
              <a:t>различните</a:t>
            </a:r>
            <a:r>
              <a:rPr lang="ru-RU" sz="2200" dirty="0">
                <a:solidFill>
                  <a:prstClr val="black"/>
                </a:solidFill>
              </a:rPr>
              <a:t> </a:t>
            </a:r>
            <a:r>
              <a:rPr lang="ru-RU" sz="2200" dirty="0" err="1">
                <a:solidFill>
                  <a:prstClr val="black"/>
                </a:solidFill>
              </a:rPr>
              <a:t>видове</a:t>
            </a:r>
            <a:r>
              <a:rPr lang="ru-RU" sz="2200" dirty="0">
                <a:solidFill>
                  <a:prstClr val="black"/>
                </a:solidFill>
              </a:rPr>
              <a:t> транспорт в обща мрежа.</a:t>
            </a:r>
          </a:p>
          <a:p>
            <a:pPr marL="0" lvl="0" indent="0" algn="just">
              <a:buNone/>
            </a:pPr>
            <a:r>
              <a:rPr lang="ru-RU" sz="2200" b="1" dirty="0" err="1">
                <a:solidFill>
                  <a:prstClr val="black"/>
                </a:solidFill>
              </a:rPr>
              <a:t>Основната</a:t>
            </a:r>
            <a:r>
              <a:rPr lang="ru-RU" sz="2200" b="1" dirty="0">
                <a:solidFill>
                  <a:prstClr val="black"/>
                </a:solidFill>
              </a:rPr>
              <a:t> цел на </a:t>
            </a:r>
            <a:r>
              <a:rPr lang="ru-RU" sz="2200" b="1" dirty="0" err="1">
                <a:solidFill>
                  <a:prstClr val="black"/>
                </a:solidFill>
              </a:rPr>
              <a:t>стратегията</a:t>
            </a:r>
            <a:r>
              <a:rPr lang="ru-RU" sz="2200" b="1" dirty="0">
                <a:solidFill>
                  <a:prstClr val="black"/>
                </a:solidFill>
              </a:rPr>
              <a:t> „Европа 2020“ е</a:t>
            </a:r>
            <a:r>
              <a:rPr lang="ru-RU" sz="2200" dirty="0">
                <a:solidFill>
                  <a:prstClr val="black"/>
                </a:solidFill>
              </a:rPr>
              <a:t>: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solidFill>
                  <a:prstClr val="black"/>
                </a:solidFill>
              </a:rPr>
              <a:t>гладкото</a:t>
            </a:r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 err="1">
                <a:solidFill>
                  <a:prstClr val="black"/>
                </a:solidFill>
              </a:rPr>
              <a:t>функциониране</a:t>
            </a:r>
            <a:r>
              <a:rPr lang="ru-RU" sz="2200" b="1" dirty="0">
                <a:solidFill>
                  <a:prstClr val="black"/>
                </a:solidFill>
              </a:rPr>
              <a:t> на </a:t>
            </a:r>
            <a:r>
              <a:rPr lang="ru-RU" sz="2200" b="1" dirty="0" err="1">
                <a:solidFill>
                  <a:prstClr val="black"/>
                </a:solidFill>
              </a:rPr>
              <a:t>вътрешния</a:t>
            </a:r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 err="1">
                <a:solidFill>
                  <a:prstClr val="black"/>
                </a:solidFill>
              </a:rPr>
              <a:t>пазар</a:t>
            </a:r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dirty="0">
                <a:solidFill>
                  <a:prstClr val="black"/>
                </a:solidFill>
              </a:rPr>
              <a:t>и </a:t>
            </a:r>
            <a:r>
              <a:rPr lang="ru-RU" sz="2200" dirty="0" err="1">
                <a:solidFill>
                  <a:prstClr val="black"/>
                </a:solidFill>
              </a:rPr>
              <a:t>засилване</a:t>
            </a:r>
            <a:r>
              <a:rPr lang="ru-RU" sz="2200" dirty="0">
                <a:solidFill>
                  <a:prstClr val="black"/>
                </a:solidFill>
              </a:rPr>
              <a:t> на </a:t>
            </a:r>
            <a:r>
              <a:rPr lang="ru-RU" sz="2200" dirty="0" err="1">
                <a:solidFill>
                  <a:prstClr val="black"/>
                </a:solidFill>
              </a:rPr>
              <a:t>икономическото</a:t>
            </a:r>
            <a:r>
              <a:rPr lang="ru-RU" sz="2200" dirty="0">
                <a:solidFill>
                  <a:prstClr val="black"/>
                </a:solidFill>
              </a:rPr>
              <a:t>, </a:t>
            </a:r>
            <a:r>
              <a:rPr lang="ru-RU" sz="2200" dirty="0" err="1">
                <a:solidFill>
                  <a:prstClr val="black"/>
                </a:solidFill>
              </a:rPr>
              <a:t>социалното</a:t>
            </a:r>
            <a:r>
              <a:rPr lang="ru-RU" sz="2200" dirty="0">
                <a:solidFill>
                  <a:prstClr val="black"/>
                </a:solidFill>
              </a:rPr>
              <a:t> и </a:t>
            </a:r>
            <a:r>
              <a:rPr lang="ru-RU" sz="2200" dirty="0" err="1">
                <a:solidFill>
                  <a:prstClr val="black"/>
                </a:solidFill>
              </a:rPr>
              <a:t>териториалното</a:t>
            </a:r>
            <a:r>
              <a:rPr lang="ru-RU" sz="2200" dirty="0">
                <a:solidFill>
                  <a:prstClr val="black"/>
                </a:solidFill>
              </a:rPr>
              <a:t> </a:t>
            </a:r>
            <a:r>
              <a:rPr lang="ru-RU" sz="2200" dirty="0" err="1">
                <a:solidFill>
                  <a:prstClr val="black"/>
                </a:solidFill>
              </a:rPr>
              <a:t>сближаване</a:t>
            </a:r>
            <a:r>
              <a:rPr lang="ru-RU" sz="2200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09715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10600" cy="4441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Развитието и </a:t>
            </a:r>
            <a:r>
              <a:rPr lang="ru-RU" dirty="0" err="1"/>
              <a:t>експлоатацията</a:t>
            </a:r>
            <a:r>
              <a:rPr lang="ru-RU" dirty="0"/>
              <a:t> на </a:t>
            </a:r>
            <a:r>
              <a:rPr lang="ru-RU" dirty="0" err="1"/>
              <a:t>трансевро­пейските</a:t>
            </a:r>
            <a:r>
              <a:rPr lang="ru-RU" dirty="0"/>
              <a:t> транспортни мрежи </a:t>
            </a:r>
            <a:r>
              <a:rPr lang="ru-RU" dirty="0" err="1"/>
              <a:t>допринасят</a:t>
            </a:r>
            <a:r>
              <a:rPr lang="ru-RU" dirty="0"/>
              <a:t> за </a:t>
            </a:r>
            <a:r>
              <a:rPr lang="ru-RU" dirty="0" err="1"/>
              <a:t>постигането</a:t>
            </a:r>
            <a:r>
              <a:rPr lang="ru-RU" dirty="0"/>
              <a:t> на основни цели на </a:t>
            </a:r>
            <a:r>
              <a:rPr lang="ru-RU" dirty="0" err="1"/>
              <a:t>Съюза</a:t>
            </a:r>
            <a:r>
              <a:rPr lang="ru-RU" dirty="0"/>
              <a:t>, </a:t>
            </a:r>
            <a:r>
              <a:rPr lang="ru-RU" dirty="0" err="1"/>
              <a:t>заложени</a:t>
            </a:r>
            <a:r>
              <a:rPr lang="ru-RU" dirty="0"/>
              <a:t>, в стратегия </a:t>
            </a:r>
            <a:r>
              <a:rPr lang="ru-RU" b="1" dirty="0"/>
              <a:t>„Европа 2020“ </a:t>
            </a:r>
            <a:r>
              <a:rPr lang="ru-RU" dirty="0"/>
              <a:t>и в </a:t>
            </a:r>
            <a:r>
              <a:rPr lang="ru-RU" b="1" dirty="0" err="1"/>
              <a:t>Бялата</a:t>
            </a:r>
            <a:r>
              <a:rPr lang="ru-RU" b="1" dirty="0"/>
              <a:t> книга за транспорта </a:t>
            </a:r>
            <a:r>
              <a:rPr lang="ru-RU" dirty="0"/>
              <a:t>на </a:t>
            </a:r>
            <a:r>
              <a:rPr lang="ru-RU" dirty="0" err="1"/>
              <a:t>Коми­сията</a:t>
            </a:r>
            <a:r>
              <a:rPr lang="ru-RU" dirty="0"/>
              <a:t> от 2011г.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5077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1219200"/>
            <a:ext cx="7467600" cy="762000"/>
          </a:xfrm>
        </p:spPr>
        <p:txBody>
          <a:bodyPr>
            <a:normAutofit fontScale="90000"/>
          </a:bodyPr>
          <a:lstStyle/>
          <a:p>
            <a:r>
              <a:rPr lang="bg-BG" dirty="0"/>
              <a:t>Какво препоръчва Европа?</a:t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828800"/>
            <a:ext cx="8915400" cy="46482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err="1"/>
              <a:t>Съгласно</a:t>
            </a:r>
            <a:r>
              <a:rPr lang="ru-RU" dirty="0"/>
              <a:t> регламент 1315 от 2013 г. </a:t>
            </a:r>
            <a:r>
              <a:rPr lang="ru-RU" dirty="0" err="1"/>
              <a:t>относно</a:t>
            </a:r>
            <a:r>
              <a:rPr lang="ru-RU" dirty="0"/>
              <a:t> </a:t>
            </a:r>
            <a:r>
              <a:rPr lang="ru-RU" dirty="0" err="1"/>
              <a:t>насоките</a:t>
            </a:r>
            <a:r>
              <a:rPr lang="ru-RU" dirty="0"/>
              <a:t> на </a:t>
            </a:r>
            <a:r>
              <a:rPr lang="ru-RU" dirty="0" err="1"/>
              <a:t>Съюза</a:t>
            </a:r>
            <a:r>
              <a:rPr lang="ru-RU" dirty="0"/>
              <a:t> за развитието на трансевропейската </a:t>
            </a:r>
            <a:r>
              <a:rPr lang="ru-RU" dirty="0" err="1"/>
              <a:t>транспортна</a:t>
            </a:r>
            <a:r>
              <a:rPr lang="ru-RU" dirty="0"/>
              <a:t> мрежа, </a:t>
            </a:r>
            <a:r>
              <a:rPr lang="ru-RU" dirty="0" err="1"/>
              <a:t>новата</a:t>
            </a:r>
            <a:r>
              <a:rPr lang="ru-RU" dirty="0"/>
              <a:t> трансевропейска </a:t>
            </a:r>
            <a:r>
              <a:rPr lang="ru-RU" dirty="0" err="1"/>
              <a:t>транспортна</a:t>
            </a:r>
            <a:r>
              <a:rPr lang="ru-RU" dirty="0"/>
              <a:t> мрежа е </a:t>
            </a:r>
            <a:r>
              <a:rPr lang="ru-RU" dirty="0" err="1"/>
              <a:t>съставена</a:t>
            </a:r>
            <a:r>
              <a:rPr lang="ru-RU" dirty="0"/>
              <a:t> на две нива: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/>
              <a:t>широкообхватна мрежа; 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err="1"/>
              <a:t>основна</a:t>
            </a:r>
            <a:r>
              <a:rPr lang="ru-RU" b="1" dirty="0"/>
              <a:t> мрежа</a:t>
            </a:r>
            <a:r>
              <a:rPr lang="ru-RU" dirty="0"/>
              <a:t>, </a:t>
            </a:r>
            <a:r>
              <a:rPr lang="ru-RU" dirty="0" err="1"/>
              <a:t>създадена</a:t>
            </a:r>
            <a:r>
              <a:rPr lang="ru-RU" dirty="0"/>
              <a:t> </a:t>
            </a:r>
            <a:r>
              <a:rPr lang="ru-RU" dirty="0" err="1"/>
              <a:t>въз</a:t>
            </a:r>
            <a:r>
              <a:rPr lang="ru-RU" dirty="0"/>
              <a:t> основа на широкообхватната мрежа.</a:t>
            </a:r>
          </a:p>
          <a:p>
            <a:pPr marL="0" indent="0" algn="just">
              <a:buNone/>
            </a:pPr>
            <a:r>
              <a:rPr lang="ru-RU" dirty="0" err="1"/>
              <a:t>Изграждането</a:t>
            </a:r>
            <a:r>
              <a:rPr lang="ru-RU" dirty="0"/>
              <a:t> на </a:t>
            </a:r>
            <a:r>
              <a:rPr lang="ru-RU" dirty="0" err="1"/>
              <a:t>новата</a:t>
            </a:r>
            <a:r>
              <a:rPr lang="ru-RU" dirty="0"/>
              <a:t> </a:t>
            </a:r>
            <a:r>
              <a:rPr lang="ru-RU" dirty="0" err="1"/>
              <a:t>основна</a:t>
            </a:r>
            <a:r>
              <a:rPr lang="ru-RU" dirty="0"/>
              <a:t> мрежа ще бъде </a:t>
            </a:r>
            <a:r>
              <a:rPr lang="ru-RU" dirty="0" err="1"/>
              <a:t>продължено</a:t>
            </a:r>
            <a:r>
              <a:rPr lang="ru-RU" dirty="0"/>
              <a:t>, като се </a:t>
            </a:r>
            <a:r>
              <a:rPr lang="ru-RU" dirty="0" err="1"/>
              <a:t>създадат</a:t>
            </a:r>
            <a:r>
              <a:rPr lang="ru-RU" dirty="0"/>
              <a:t> </a:t>
            </a:r>
            <a:r>
              <a:rPr lang="ru-RU" b="1" dirty="0"/>
              <a:t>9 </a:t>
            </a:r>
            <a:r>
              <a:rPr lang="ru-RU" b="1" dirty="0" err="1"/>
              <a:t>главни</a:t>
            </a:r>
            <a:r>
              <a:rPr lang="ru-RU" b="1" dirty="0"/>
              <a:t> транспортни коридора</a:t>
            </a:r>
            <a:r>
              <a:rPr lang="ru-RU" dirty="0"/>
              <a:t>, два от които </a:t>
            </a:r>
            <a:r>
              <a:rPr lang="ru-RU" dirty="0" err="1"/>
              <a:t>пресичат</a:t>
            </a:r>
            <a:r>
              <a:rPr lang="ru-RU" dirty="0"/>
              <a:t> територията на България: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/>
              <a:t>коридорът</a:t>
            </a:r>
            <a:r>
              <a:rPr lang="ru-RU" dirty="0"/>
              <a:t> „</a:t>
            </a:r>
            <a:r>
              <a:rPr lang="ru-RU" b="1" dirty="0"/>
              <a:t>Ориент - </a:t>
            </a:r>
            <a:r>
              <a:rPr lang="ru-RU" b="1" dirty="0" err="1"/>
              <a:t>Източно</a:t>
            </a:r>
            <a:r>
              <a:rPr lang="ru-RU" b="1" dirty="0"/>
              <a:t> </a:t>
            </a:r>
            <a:r>
              <a:rPr lang="ru-RU" b="1" dirty="0" err="1"/>
              <a:t>Средиземноморие</a:t>
            </a:r>
            <a:r>
              <a:rPr lang="ru-RU" dirty="0"/>
              <a:t>“;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„</a:t>
            </a:r>
            <a:r>
              <a:rPr lang="ru-RU" b="1" dirty="0" err="1"/>
              <a:t>Рейнско</a:t>
            </a:r>
            <a:r>
              <a:rPr lang="ru-RU" b="1" dirty="0"/>
              <a:t> - </a:t>
            </a:r>
            <a:r>
              <a:rPr lang="ru-RU" b="1" dirty="0" err="1"/>
              <a:t>дунавският</a:t>
            </a:r>
            <a:r>
              <a:rPr lang="ru-RU" b="1" dirty="0"/>
              <a:t> коридор</a:t>
            </a:r>
            <a:r>
              <a:rPr lang="en-US" dirty="0"/>
              <a:t>”.</a:t>
            </a:r>
            <a:r>
              <a:rPr lang="ru-RU" dirty="0"/>
              <a:t> </a:t>
            </a:r>
          </a:p>
          <a:p>
            <a:pPr marL="0" indent="0" algn="just">
              <a:buNone/>
            </a:pPr>
            <a:r>
              <a:rPr lang="ru-RU" dirty="0"/>
              <a:t>Важно </a:t>
            </a:r>
            <a:r>
              <a:rPr lang="ru-RU" dirty="0" err="1"/>
              <a:t>изискване</a:t>
            </a:r>
            <a:r>
              <a:rPr lang="ru-RU" dirty="0"/>
              <a:t> в регламента е </a:t>
            </a:r>
            <a:r>
              <a:rPr lang="ru-RU" dirty="0" err="1"/>
              <a:t>всеки</a:t>
            </a:r>
            <a:r>
              <a:rPr lang="ru-RU" dirty="0"/>
              <a:t> един от </a:t>
            </a:r>
            <a:r>
              <a:rPr lang="ru-RU" dirty="0" err="1"/>
              <a:t>деветте</a:t>
            </a:r>
            <a:r>
              <a:rPr lang="ru-RU" dirty="0"/>
              <a:t> коридора да </a:t>
            </a:r>
            <a:r>
              <a:rPr lang="ru-RU" dirty="0" err="1"/>
              <a:t>обхваща</a:t>
            </a:r>
            <a:r>
              <a:rPr lang="ru-RU" dirty="0"/>
              <a:t> най-</a:t>
            </a:r>
            <a:r>
              <a:rPr lang="ru-RU" dirty="0" err="1"/>
              <a:t>малко</a:t>
            </a:r>
            <a:r>
              <a:rPr lang="ru-RU" dirty="0"/>
              <a:t> </a:t>
            </a:r>
            <a:r>
              <a:rPr lang="ru-RU" b="1" dirty="0"/>
              <a:t>3 вида транспорт</a:t>
            </a:r>
            <a:r>
              <a:rPr lang="ru-RU" dirty="0"/>
              <a:t>, </a:t>
            </a:r>
            <a:r>
              <a:rPr lang="ru-RU" b="1" dirty="0"/>
              <a:t>3 </a:t>
            </a:r>
            <a:r>
              <a:rPr lang="ru-RU" b="1" dirty="0" err="1"/>
              <a:t>държави</a:t>
            </a:r>
            <a:r>
              <a:rPr lang="ru-RU" b="1" dirty="0"/>
              <a:t> </a:t>
            </a:r>
            <a:r>
              <a:rPr lang="ru-RU" b="1" dirty="0" err="1"/>
              <a:t>членки</a:t>
            </a:r>
            <a:r>
              <a:rPr lang="ru-RU" b="1" dirty="0"/>
              <a:t> </a:t>
            </a:r>
            <a:r>
              <a:rPr lang="ru-RU" dirty="0"/>
              <a:t>и </a:t>
            </a:r>
            <a:r>
              <a:rPr lang="ru-RU" b="1" dirty="0"/>
              <a:t>2 </a:t>
            </a:r>
            <a:r>
              <a:rPr lang="ru-RU" b="1" dirty="0" err="1"/>
              <a:t>трансгранични</a:t>
            </a:r>
            <a:r>
              <a:rPr lang="ru-RU" b="1" dirty="0"/>
              <a:t> </a:t>
            </a:r>
            <a:r>
              <a:rPr lang="ru-RU" b="1" dirty="0" err="1"/>
              <a:t>участъка</a:t>
            </a:r>
            <a:r>
              <a:rPr lang="ru-RU" b="1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74853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915400" cy="52578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err="1"/>
              <a:t>Коридорът</a:t>
            </a:r>
            <a:r>
              <a:rPr lang="ru-RU" b="1" dirty="0"/>
              <a:t> „Ориент/</a:t>
            </a:r>
            <a:r>
              <a:rPr lang="ru-RU" b="1" dirty="0" err="1"/>
              <a:t>Източно</a:t>
            </a:r>
            <a:r>
              <a:rPr lang="ru-RU" b="1" dirty="0"/>
              <a:t> </a:t>
            </a:r>
            <a:r>
              <a:rPr lang="ru-RU" b="1" dirty="0" err="1"/>
              <a:t>Средиземноморие</a:t>
            </a:r>
            <a:r>
              <a:rPr lang="ru-RU" b="1" dirty="0"/>
              <a:t>“ </a:t>
            </a:r>
            <a:r>
              <a:rPr lang="ru-RU" dirty="0"/>
              <a:t>свързва </a:t>
            </a:r>
            <a:r>
              <a:rPr lang="ru-RU" dirty="0" err="1"/>
              <a:t>Северно</a:t>
            </a:r>
            <a:r>
              <a:rPr lang="ru-RU" dirty="0"/>
              <a:t>, </a:t>
            </a:r>
            <a:r>
              <a:rPr lang="ru-RU" dirty="0" err="1"/>
              <a:t>Балтийско</a:t>
            </a:r>
            <a:r>
              <a:rPr lang="ru-RU" dirty="0"/>
              <a:t>, Черно и </a:t>
            </a:r>
            <a:r>
              <a:rPr lang="ru-RU" dirty="0" err="1"/>
              <a:t>Средиземно</a:t>
            </a:r>
            <a:r>
              <a:rPr lang="ru-RU" dirty="0"/>
              <a:t> море, като </a:t>
            </a:r>
            <a:r>
              <a:rPr lang="ru-RU" dirty="0" err="1"/>
              <a:t>така</a:t>
            </a:r>
            <a:r>
              <a:rPr lang="ru-RU" dirty="0"/>
              <a:t> се </a:t>
            </a:r>
            <a:r>
              <a:rPr lang="ru-RU" dirty="0" err="1"/>
              <a:t>оптимизира</a:t>
            </a:r>
            <a:r>
              <a:rPr lang="ru-RU" dirty="0"/>
              <a:t> </a:t>
            </a:r>
            <a:r>
              <a:rPr lang="ru-RU" dirty="0" err="1"/>
              <a:t>използването</a:t>
            </a:r>
            <a:r>
              <a:rPr lang="ru-RU" dirty="0"/>
              <a:t> на </a:t>
            </a:r>
            <a:r>
              <a:rPr lang="ru-RU" dirty="0" err="1"/>
              <a:t>съответните</a:t>
            </a:r>
            <a:r>
              <a:rPr lang="ru-RU" dirty="0"/>
              <a:t> пристанища и </a:t>
            </a:r>
            <a:r>
              <a:rPr lang="ru-RU" dirty="0" err="1"/>
              <a:t>морски</a:t>
            </a:r>
            <a:r>
              <a:rPr lang="ru-RU" dirty="0"/>
              <a:t> магистрали. Той включва река </a:t>
            </a:r>
            <a:r>
              <a:rPr lang="ru-RU" dirty="0" err="1"/>
              <a:t>Елба</a:t>
            </a:r>
            <a:r>
              <a:rPr lang="ru-RU" dirty="0"/>
              <a:t> като </a:t>
            </a:r>
            <a:r>
              <a:rPr lang="ru-RU" dirty="0" err="1"/>
              <a:t>вътрешен</a:t>
            </a:r>
            <a:r>
              <a:rPr lang="ru-RU" dirty="0"/>
              <a:t> </a:t>
            </a:r>
            <a:r>
              <a:rPr lang="ru-RU" dirty="0" err="1"/>
              <a:t>воден</a:t>
            </a:r>
            <a:r>
              <a:rPr lang="ru-RU" dirty="0"/>
              <a:t> път и ще </a:t>
            </a:r>
            <a:r>
              <a:rPr lang="ru-RU" dirty="0" err="1"/>
              <a:t>подобри</a:t>
            </a:r>
            <a:r>
              <a:rPr lang="ru-RU" dirty="0"/>
              <a:t> мултимодалните </a:t>
            </a:r>
            <a:r>
              <a:rPr lang="ru-RU" dirty="0" err="1"/>
              <a:t>връзки</a:t>
            </a:r>
            <a:r>
              <a:rPr lang="ru-RU" dirty="0"/>
              <a:t> между </a:t>
            </a:r>
            <a:r>
              <a:rPr lang="ru-RU" dirty="0" err="1"/>
              <a:t>Северна</a:t>
            </a:r>
            <a:r>
              <a:rPr lang="ru-RU" dirty="0"/>
              <a:t> Германия, </a:t>
            </a:r>
            <a:r>
              <a:rPr lang="ru-RU" dirty="0" err="1"/>
              <a:t>Чешката</a:t>
            </a:r>
            <a:r>
              <a:rPr lang="ru-RU" dirty="0"/>
              <a:t> </a:t>
            </a:r>
            <a:r>
              <a:rPr lang="ru-RU" dirty="0" err="1"/>
              <a:t>република</a:t>
            </a:r>
            <a:r>
              <a:rPr lang="ru-RU" dirty="0"/>
              <a:t>, </a:t>
            </a:r>
            <a:r>
              <a:rPr lang="ru-RU" dirty="0" err="1"/>
              <a:t>Панонския</a:t>
            </a:r>
            <a:r>
              <a:rPr lang="ru-RU" dirty="0"/>
              <a:t> регион и </a:t>
            </a:r>
            <a:r>
              <a:rPr lang="ru-RU" dirty="0" err="1"/>
              <a:t>Югоизточна</a:t>
            </a:r>
            <a:r>
              <a:rPr lang="ru-RU" dirty="0"/>
              <a:t> Европа. </a:t>
            </a:r>
            <a:r>
              <a:rPr lang="ru-RU" dirty="0" err="1"/>
              <a:t>Коридорът</a:t>
            </a:r>
            <a:r>
              <a:rPr lang="ru-RU" dirty="0"/>
              <a:t> продължава през </a:t>
            </a:r>
            <a:r>
              <a:rPr lang="ru-RU" dirty="0" err="1"/>
              <a:t>морето</a:t>
            </a:r>
            <a:r>
              <a:rPr lang="ru-RU" dirty="0"/>
              <a:t> от Гърция до </a:t>
            </a:r>
            <a:r>
              <a:rPr lang="ru-RU" dirty="0" err="1"/>
              <a:t>Кипър</a:t>
            </a:r>
            <a:r>
              <a:rPr lang="ru-RU" dirty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/>
              <a:t>Рейнско-</a:t>
            </a:r>
            <a:r>
              <a:rPr lang="ru-RU" b="1" dirty="0" err="1"/>
              <a:t>дунавският</a:t>
            </a:r>
            <a:r>
              <a:rPr lang="ru-RU" b="1" dirty="0"/>
              <a:t> коридор</a:t>
            </a:r>
            <a:r>
              <a:rPr lang="ru-RU" dirty="0"/>
              <a:t>, </a:t>
            </a:r>
            <a:r>
              <a:rPr lang="ru-RU" dirty="0" err="1"/>
              <a:t>чийто</a:t>
            </a:r>
            <a:r>
              <a:rPr lang="ru-RU" dirty="0"/>
              <a:t> </a:t>
            </a:r>
            <a:r>
              <a:rPr lang="ru-RU" dirty="0" err="1"/>
              <a:t>гръбнак</a:t>
            </a:r>
            <a:r>
              <a:rPr lang="ru-RU" dirty="0"/>
              <a:t> са </a:t>
            </a:r>
            <a:r>
              <a:rPr lang="ru-RU" dirty="0" err="1"/>
              <a:t>реките</a:t>
            </a:r>
            <a:r>
              <a:rPr lang="ru-RU" dirty="0"/>
              <a:t> Майн и Дунав, свързва </a:t>
            </a:r>
            <a:r>
              <a:rPr lang="ru-RU" dirty="0" err="1"/>
              <a:t>централните</a:t>
            </a:r>
            <a:r>
              <a:rPr lang="ru-RU" dirty="0"/>
              <a:t> </a:t>
            </a:r>
            <a:r>
              <a:rPr lang="ru-RU" dirty="0" err="1"/>
              <a:t>региони</a:t>
            </a:r>
            <a:r>
              <a:rPr lang="ru-RU" dirty="0"/>
              <a:t> около Страсбург и Франкфурт с </a:t>
            </a:r>
            <a:r>
              <a:rPr lang="ru-RU" dirty="0" err="1"/>
              <a:t>Виена</a:t>
            </a:r>
            <a:r>
              <a:rPr lang="ru-RU" dirty="0"/>
              <a:t>, Братислава, </a:t>
            </a:r>
            <a:r>
              <a:rPr lang="ru-RU" dirty="0" err="1"/>
              <a:t>Будапеща</a:t>
            </a:r>
            <a:r>
              <a:rPr lang="ru-RU" dirty="0"/>
              <a:t> и </a:t>
            </a:r>
            <a:r>
              <a:rPr lang="ru-RU" dirty="0" err="1"/>
              <a:t>накрая</a:t>
            </a:r>
            <a:r>
              <a:rPr lang="ru-RU" dirty="0"/>
              <a:t> Черно море, като </a:t>
            </a:r>
            <a:r>
              <a:rPr lang="ru-RU" dirty="0" err="1"/>
              <a:t>преминава</a:t>
            </a:r>
            <a:r>
              <a:rPr lang="ru-RU" dirty="0"/>
              <a:t> през Южна Германия. Важно </a:t>
            </a:r>
            <a:r>
              <a:rPr lang="ru-RU" dirty="0" err="1"/>
              <a:t>негово</a:t>
            </a:r>
            <a:r>
              <a:rPr lang="ru-RU" dirty="0"/>
              <a:t> </a:t>
            </a:r>
            <a:r>
              <a:rPr lang="ru-RU" dirty="0" err="1"/>
              <a:t>разклонение</a:t>
            </a:r>
            <a:r>
              <a:rPr lang="ru-RU" dirty="0"/>
              <a:t> </a:t>
            </a:r>
            <a:r>
              <a:rPr lang="ru-RU" dirty="0" err="1"/>
              <a:t>започва</a:t>
            </a:r>
            <a:r>
              <a:rPr lang="ru-RU" dirty="0"/>
              <a:t> от Мюнхен, минава през Прага, Жилина и </a:t>
            </a:r>
            <a:r>
              <a:rPr lang="ru-RU" dirty="0" err="1"/>
              <a:t>Кошице</a:t>
            </a:r>
            <a:r>
              <a:rPr lang="ru-RU" dirty="0"/>
              <a:t> и </a:t>
            </a:r>
            <a:r>
              <a:rPr lang="ru-RU" dirty="0" err="1"/>
              <a:t>достига</a:t>
            </a:r>
            <a:r>
              <a:rPr lang="ru-RU" dirty="0"/>
              <a:t> да </a:t>
            </a:r>
            <a:r>
              <a:rPr lang="ru-RU" dirty="0" err="1"/>
              <a:t>украинската</a:t>
            </a:r>
            <a:r>
              <a:rPr lang="ru-RU" dirty="0"/>
              <a:t> граница.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83532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90600"/>
          </a:xfrm>
        </p:spPr>
        <p:txBody>
          <a:bodyPr/>
          <a:lstStyle/>
          <a:p>
            <a:r>
              <a:rPr lang="bg-BG" dirty="0"/>
              <a:t>Ползи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9067800" cy="42672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dirty="0" err="1"/>
              <a:t>Германските</a:t>
            </a:r>
            <a:r>
              <a:rPr lang="ru-RU" dirty="0"/>
              <a:t> пристанища не </a:t>
            </a:r>
            <a:r>
              <a:rPr lang="ru-RU" dirty="0" err="1"/>
              <a:t>бяха</a:t>
            </a:r>
            <a:r>
              <a:rPr lang="ru-RU" dirty="0"/>
              <a:t> </a:t>
            </a:r>
            <a:r>
              <a:rPr lang="ru-RU" dirty="0" err="1"/>
              <a:t>свързани</a:t>
            </a:r>
            <a:r>
              <a:rPr lang="ru-RU" dirty="0"/>
              <a:t> чрез приоритетен проект с </a:t>
            </a:r>
            <a:r>
              <a:rPr lang="ru-RU" dirty="0" err="1"/>
              <a:t>държавите</a:t>
            </a:r>
            <a:r>
              <a:rPr lang="ru-RU" dirty="0"/>
              <a:t> от </a:t>
            </a:r>
            <a:r>
              <a:rPr lang="ru-RU" dirty="0" err="1"/>
              <a:t>Централна</a:t>
            </a:r>
            <a:r>
              <a:rPr lang="ru-RU" dirty="0"/>
              <a:t> и </a:t>
            </a:r>
            <a:r>
              <a:rPr lang="ru-RU" dirty="0" err="1"/>
              <a:t>Източна</a:t>
            </a:r>
            <a:r>
              <a:rPr lang="ru-RU" dirty="0"/>
              <a:t> Европа (Унгария, </a:t>
            </a:r>
            <a:r>
              <a:rPr lang="ru-RU" dirty="0" err="1"/>
              <a:t>Чешката</a:t>
            </a:r>
            <a:r>
              <a:rPr lang="ru-RU" dirty="0"/>
              <a:t> </a:t>
            </a:r>
            <a:r>
              <a:rPr lang="ru-RU" dirty="0" err="1"/>
              <a:t>република</a:t>
            </a:r>
            <a:r>
              <a:rPr lang="ru-RU" dirty="0"/>
              <a:t>, Словакия, България, Румъния). </a:t>
            </a:r>
            <a:r>
              <a:rPr lang="ru-RU" dirty="0" err="1"/>
              <a:t>Сега</a:t>
            </a:r>
            <a:r>
              <a:rPr lang="ru-RU" dirty="0"/>
              <a:t> </a:t>
            </a:r>
            <a:r>
              <a:rPr lang="ru-RU" dirty="0" err="1"/>
              <a:t>тази</a:t>
            </a:r>
            <a:r>
              <a:rPr lang="ru-RU" dirty="0"/>
              <a:t> връзка е част от коридор „Ориент/</a:t>
            </a:r>
            <a:r>
              <a:rPr lang="ru-RU" dirty="0" err="1"/>
              <a:t>Източно</a:t>
            </a:r>
            <a:r>
              <a:rPr lang="ru-RU" dirty="0"/>
              <a:t> </a:t>
            </a:r>
            <a:r>
              <a:rPr lang="ru-RU" dirty="0" err="1"/>
              <a:t>Средиземноморие</a:t>
            </a:r>
            <a:r>
              <a:rPr lang="ru-RU" dirty="0"/>
              <a:t>“.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Рейнско-</a:t>
            </a:r>
            <a:r>
              <a:rPr lang="ru-RU" dirty="0" err="1"/>
              <a:t>дунавският</a:t>
            </a:r>
            <a:r>
              <a:rPr lang="ru-RU" dirty="0"/>
              <a:t> коридор </a:t>
            </a:r>
            <a:r>
              <a:rPr lang="ru-RU" dirty="0" err="1"/>
              <a:t>обхваща</a:t>
            </a:r>
            <a:r>
              <a:rPr lang="ru-RU" dirty="0"/>
              <a:t> не само река Дунав, но </a:t>
            </a:r>
            <a:r>
              <a:rPr lang="ru-RU" dirty="0" err="1"/>
              <a:t>също</a:t>
            </a:r>
            <a:r>
              <a:rPr lang="ru-RU" dirty="0"/>
              <a:t> </a:t>
            </a:r>
            <a:r>
              <a:rPr lang="ru-RU" dirty="0" err="1"/>
              <a:t>така</a:t>
            </a:r>
            <a:r>
              <a:rPr lang="ru-RU" dirty="0"/>
              <a:t> я свързва </a:t>
            </a:r>
            <a:r>
              <a:rPr lang="ru-RU" dirty="0" err="1"/>
              <a:t>по-добре</a:t>
            </a:r>
            <a:r>
              <a:rPr lang="ru-RU" dirty="0"/>
              <a:t> с </a:t>
            </a:r>
            <a:r>
              <a:rPr lang="ru-RU" dirty="0" err="1"/>
              <a:t>други</a:t>
            </a:r>
            <a:r>
              <a:rPr lang="ru-RU" dirty="0"/>
              <a:t> </a:t>
            </a:r>
            <a:r>
              <a:rPr lang="ru-RU" dirty="0" err="1"/>
              <a:t>вътрешни</a:t>
            </a:r>
            <a:r>
              <a:rPr lang="ru-RU" dirty="0"/>
              <a:t> водни </a:t>
            </a:r>
            <a:r>
              <a:rPr lang="ru-RU" dirty="0" err="1"/>
              <a:t>пътища</a:t>
            </a:r>
            <a:r>
              <a:rPr lang="ru-RU" dirty="0"/>
              <a:t> (Рейн) и включва железопътни линии и </a:t>
            </a:r>
            <a:r>
              <a:rPr lang="ru-RU" dirty="0" err="1"/>
              <a:t>автомобилни</a:t>
            </a:r>
            <a:r>
              <a:rPr lang="ru-RU" dirty="0"/>
              <a:t> </a:t>
            </a:r>
            <a:r>
              <a:rPr lang="ru-RU" dirty="0" err="1"/>
              <a:t>пътища</a:t>
            </a:r>
            <a:r>
              <a:rPr lang="ru-RU" dirty="0"/>
              <a:t>, </a:t>
            </a:r>
            <a:r>
              <a:rPr lang="ru-RU" dirty="0" err="1"/>
              <a:t>свързващи</a:t>
            </a:r>
            <a:r>
              <a:rPr lang="ru-RU" dirty="0"/>
              <a:t> </a:t>
            </a:r>
            <a:r>
              <a:rPr lang="ru-RU" dirty="0" err="1"/>
              <a:t>Централна</a:t>
            </a:r>
            <a:r>
              <a:rPr lang="ru-RU" dirty="0"/>
              <a:t> Европа с Германия и Франция.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4928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6146" name="Picture 2" descr="C:\Users\Rosi\Downloads\Coridor 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-94774"/>
            <a:ext cx="4915853" cy="695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835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7171" name="Picture 3" descr="C:\Users\Rosi\Downloads\Coridor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-11806"/>
            <a:ext cx="4915853" cy="695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284054"/>
      </p:ext>
    </p:extLst>
  </p:cSld>
  <p:clrMapOvr>
    <a:masterClrMapping/>
  </p:clrMapOvr>
</p:sld>
</file>

<file path=ppt/theme/theme1.xml><?xml version="1.0" encoding="utf-8"?>
<a:theme xmlns:a="http://schemas.openxmlformats.org/drawingml/2006/main" name="Medelin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Presentation4</Template>
  <TotalTime>921</TotalTime>
  <Words>1014</Words>
  <Application>Microsoft Office PowerPoint</Application>
  <PresentationFormat>On-screen Show (4:3)</PresentationFormat>
  <Paragraphs>83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Medelin</vt:lpstr>
      <vt:lpstr>Преглед на развитието на Трансевропейската транспортна мрежа (TEN-T) и установяване на мястото на трансграничния регион в нея   д-р Росица Малинова </vt:lpstr>
      <vt:lpstr>PowerPoint Presentation</vt:lpstr>
      <vt:lpstr>PowerPoint Presentation</vt:lpstr>
      <vt:lpstr>PowerPoint Presentation</vt:lpstr>
      <vt:lpstr>Какво препоръчва Европа? </vt:lpstr>
      <vt:lpstr>PowerPoint Presentation</vt:lpstr>
      <vt:lpstr>Ползи</vt:lpstr>
      <vt:lpstr>PowerPoint Presentation</vt:lpstr>
      <vt:lpstr>PowerPoint Presentation</vt:lpstr>
      <vt:lpstr>Приоритет на мерките при разработването на широкообхватната мрежа:</vt:lpstr>
      <vt:lpstr>Основната мрежа </vt:lpstr>
      <vt:lpstr>Инфраструктурата на основната мрежа трябва да отговаря на следните изисквания:</vt:lpstr>
      <vt:lpstr>PowerPoint Presentation</vt:lpstr>
      <vt:lpstr>ТРАНСГРАНИЧЕН РЕГИОН</vt:lpstr>
      <vt:lpstr>ВРЪЗКА С ТРАНСГРАНИЧНИЯ РЕГИОН </vt:lpstr>
      <vt:lpstr>Терминална мрежа на България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Rosi</dc:creator>
  <cp:lastModifiedBy>Iliyan Stoyanov</cp:lastModifiedBy>
  <cp:revision>97</cp:revision>
  <dcterms:created xsi:type="dcterms:W3CDTF">2017-06-18T14:07:23Z</dcterms:created>
  <dcterms:modified xsi:type="dcterms:W3CDTF">2017-06-20T06:24:03Z</dcterms:modified>
</cp:coreProperties>
</file>